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8"/>
  </p:notesMasterIdLst>
  <p:handoutMasterIdLst>
    <p:handoutMasterId r:id="rId9"/>
  </p:handoutMasterIdLst>
  <p:sldIdLst>
    <p:sldId id="256" r:id="rId2"/>
    <p:sldId id="261" r:id="rId3"/>
    <p:sldId id="265" r:id="rId4"/>
    <p:sldId id="264" r:id="rId5"/>
    <p:sldId id="257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DA0"/>
    <a:srgbClr val="4C5A6A"/>
    <a:srgbClr val="726056"/>
    <a:srgbClr val="AD8F67"/>
    <a:srgbClr val="CC6600"/>
    <a:srgbClr val="FF9933"/>
    <a:srgbClr val="FFFFFF"/>
    <a:srgbClr val="93A299"/>
    <a:srgbClr val="A1A2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12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8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455641-A387-4EFB-BD62-C5C2F07A07DF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78491D7-9327-4FB4-AAF9-FB9C3DC6F85B}">
      <dgm:prSet phldrT="[Text]" custT="1"/>
      <dgm:spPr/>
      <dgm:t>
        <a:bodyPr/>
        <a:lstStyle/>
        <a:p>
          <a:r>
            <a:rPr lang="en-US" sz="2400" dirty="0"/>
            <a:t>Review a premium financed policy’s impact on retirement planning and wealth accumulation </a:t>
          </a:r>
        </a:p>
      </dgm:t>
    </dgm:pt>
    <dgm:pt modelId="{ACB9B40D-6E8F-4C45-B9C8-92DCCBB1E10A}" type="parTrans" cxnId="{A9406425-9EE6-407A-ADF8-070E51AB7B48}">
      <dgm:prSet/>
      <dgm:spPr/>
      <dgm:t>
        <a:bodyPr/>
        <a:lstStyle/>
        <a:p>
          <a:endParaRPr lang="en-US"/>
        </a:p>
      </dgm:t>
    </dgm:pt>
    <dgm:pt modelId="{32C1303D-75F0-4287-8E73-7D6FB4A47DD5}" type="sibTrans" cxnId="{A9406425-9EE6-407A-ADF8-070E51AB7B48}">
      <dgm:prSet/>
      <dgm:spPr/>
      <dgm:t>
        <a:bodyPr/>
        <a:lstStyle/>
        <a:p>
          <a:endParaRPr lang="en-US"/>
        </a:p>
      </dgm:t>
    </dgm:pt>
    <dgm:pt modelId="{98E542CD-A1BD-42A2-8AF1-931E2E7E8922}">
      <dgm:prSet phldrT="[Text]" custT="1"/>
      <dgm:spPr/>
      <dgm:t>
        <a:bodyPr/>
        <a:lstStyle/>
        <a:p>
          <a:r>
            <a:rPr lang="en-US" sz="2400" dirty="0"/>
            <a:t>Review a premium financed policy’s impact on estate planning and wealth transfer</a:t>
          </a:r>
        </a:p>
      </dgm:t>
    </dgm:pt>
    <dgm:pt modelId="{3E474FB6-1321-4C49-982D-3A49ACE1A220}" type="parTrans" cxnId="{AD166ADF-898D-4BB2-9D7A-FCE26C689058}">
      <dgm:prSet/>
      <dgm:spPr/>
      <dgm:t>
        <a:bodyPr/>
        <a:lstStyle/>
        <a:p>
          <a:endParaRPr lang="en-US"/>
        </a:p>
      </dgm:t>
    </dgm:pt>
    <dgm:pt modelId="{DE4A470A-C86E-4589-A9D6-881AD6E2B8E4}" type="sibTrans" cxnId="{AD166ADF-898D-4BB2-9D7A-FCE26C689058}">
      <dgm:prSet/>
      <dgm:spPr/>
      <dgm:t>
        <a:bodyPr/>
        <a:lstStyle/>
        <a:p>
          <a:endParaRPr lang="en-US"/>
        </a:p>
      </dgm:t>
    </dgm:pt>
    <dgm:pt modelId="{D9220BDB-4B6B-4793-B399-392E0E97C5F3}">
      <dgm:prSet phldrT="[Text]" custT="1"/>
      <dgm:spPr/>
      <dgm:t>
        <a:bodyPr/>
        <a:lstStyle/>
        <a:p>
          <a:pPr marL="0">
            <a:buNone/>
          </a:pPr>
          <a:r>
            <a:rPr lang="en-US" sz="2400" dirty="0"/>
            <a:t>Integrate the financed policy into a Wealthy and Wise analysis</a:t>
          </a:r>
        </a:p>
      </dgm:t>
    </dgm:pt>
    <dgm:pt modelId="{B6F38F99-98CD-4794-A9DE-5DB886E3B509}" type="parTrans" cxnId="{DE519390-23AA-4279-9806-73F37FB7F04C}">
      <dgm:prSet/>
      <dgm:spPr/>
      <dgm:t>
        <a:bodyPr/>
        <a:lstStyle/>
        <a:p>
          <a:endParaRPr lang="en-US"/>
        </a:p>
      </dgm:t>
    </dgm:pt>
    <dgm:pt modelId="{C0A5644A-18BA-4570-B083-724CEA9A636C}" type="sibTrans" cxnId="{DE519390-23AA-4279-9806-73F37FB7F04C}">
      <dgm:prSet/>
      <dgm:spPr/>
      <dgm:t>
        <a:bodyPr/>
        <a:lstStyle/>
        <a:p>
          <a:endParaRPr lang="en-US"/>
        </a:p>
      </dgm:t>
    </dgm:pt>
    <dgm:pt modelId="{6C6DA797-9739-47BE-AA83-E8403EAB6387}">
      <dgm:prSet custT="1"/>
      <dgm:spPr/>
      <dgm:t>
        <a:bodyPr/>
        <a:lstStyle/>
        <a:p>
          <a:r>
            <a:rPr lang="en-US" sz="2400" i="0" dirty="0"/>
            <a:t>Stress test and model various bank loan interest rates</a:t>
          </a:r>
        </a:p>
      </dgm:t>
    </dgm:pt>
    <dgm:pt modelId="{CD905EC0-545F-4432-A641-F2063A9AED9D}" type="parTrans" cxnId="{549C211A-DF21-4543-9CDD-1CF4282C7E97}">
      <dgm:prSet/>
      <dgm:spPr/>
      <dgm:t>
        <a:bodyPr/>
        <a:lstStyle/>
        <a:p>
          <a:endParaRPr lang="en-US"/>
        </a:p>
      </dgm:t>
    </dgm:pt>
    <dgm:pt modelId="{35E81ACC-F2C1-4F5A-993B-5CE057E7519B}" type="sibTrans" cxnId="{549C211A-DF21-4543-9CDD-1CF4282C7E97}">
      <dgm:prSet/>
      <dgm:spPr/>
      <dgm:t>
        <a:bodyPr/>
        <a:lstStyle/>
        <a:p>
          <a:endParaRPr lang="en-US"/>
        </a:p>
      </dgm:t>
    </dgm:pt>
    <dgm:pt modelId="{D07488BB-0D00-4A61-B502-DC24273C1EEC}" type="pres">
      <dgm:prSet presAssocID="{74455641-A387-4EFB-BD62-C5C2F07A07DF}" presName="Name0" presStyleCnt="0">
        <dgm:presLayoutVars>
          <dgm:chMax val="7"/>
          <dgm:chPref val="7"/>
          <dgm:dir/>
        </dgm:presLayoutVars>
      </dgm:prSet>
      <dgm:spPr/>
    </dgm:pt>
    <dgm:pt modelId="{45B7083B-28D6-464B-94AC-E82A3725F7BC}" type="pres">
      <dgm:prSet presAssocID="{74455641-A387-4EFB-BD62-C5C2F07A07DF}" presName="Name1" presStyleCnt="0"/>
      <dgm:spPr/>
    </dgm:pt>
    <dgm:pt modelId="{684FEC61-9D86-48B8-B0C5-4020F1861298}" type="pres">
      <dgm:prSet presAssocID="{74455641-A387-4EFB-BD62-C5C2F07A07DF}" presName="cycle" presStyleCnt="0"/>
      <dgm:spPr/>
    </dgm:pt>
    <dgm:pt modelId="{8302B2FB-D31E-4442-914A-7357037D7558}" type="pres">
      <dgm:prSet presAssocID="{74455641-A387-4EFB-BD62-C5C2F07A07DF}" presName="srcNode" presStyleLbl="node1" presStyleIdx="0" presStyleCnt="4"/>
      <dgm:spPr/>
    </dgm:pt>
    <dgm:pt modelId="{A0AF2A94-6BBA-4B50-BD29-5097ADC8DC5D}" type="pres">
      <dgm:prSet presAssocID="{74455641-A387-4EFB-BD62-C5C2F07A07DF}" presName="conn" presStyleLbl="parChTrans1D2" presStyleIdx="0" presStyleCnt="1"/>
      <dgm:spPr/>
    </dgm:pt>
    <dgm:pt modelId="{140BCDDA-3281-4293-AAD4-9B0914B38FFA}" type="pres">
      <dgm:prSet presAssocID="{74455641-A387-4EFB-BD62-C5C2F07A07DF}" presName="extraNode" presStyleLbl="node1" presStyleIdx="0" presStyleCnt="4"/>
      <dgm:spPr/>
    </dgm:pt>
    <dgm:pt modelId="{4A638419-35A8-4C56-8AFA-9A8BF1924BE0}" type="pres">
      <dgm:prSet presAssocID="{74455641-A387-4EFB-BD62-C5C2F07A07DF}" presName="dstNode" presStyleLbl="node1" presStyleIdx="0" presStyleCnt="4"/>
      <dgm:spPr/>
    </dgm:pt>
    <dgm:pt modelId="{8C1A19D9-B4C1-4B85-86B6-A65B929661AE}" type="pres">
      <dgm:prSet presAssocID="{578491D7-9327-4FB4-AAF9-FB9C3DC6F85B}" presName="text_1" presStyleLbl="node1" presStyleIdx="0" presStyleCnt="4">
        <dgm:presLayoutVars>
          <dgm:bulletEnabled val="1"/>
        </dgm:presLayoutVars>
      </dgm:prSet>
      <dgm:spPr/>
    </dgm:pt>
    <dgm:pt modelId="{77987CBF-5A93-49CA-B19C-70C5CD2BFC45}" type="pres">
      <dgm:prSet presAssocID="{578491D7-9327-4FB4-AAF9-FB9C3DC6F85B}" presName="accent_1" presStyleCnt="0"/>
      <dgm:spPr/>
    </dgm:pt>
    <dgm:pt modelId="{09980343-91DB-4D53-861F-424A3D18FD01}" type="pres">
      <dgm:prSet presAssocID="{578491D7-9327-4FB4-AAF9-FB9C3DC6F85B}" presName="accentRepeatNode" presStyleLbl="solidFgAcc1" presStyleIdx="0" presStyleCnt="4"/>
      <dgm:spPr>
        <a:ln>
          <a:solidFill>
            <a:srgbClr val="AD8F67"/>
          </a:solidFill>
        </a:ln>
      </dgm:spPr>
    </dgm:pt>
    <dgm:pt modelId="{E718E06C-22C5-48FC-974C-5F029C1AFFC0}" type="pres">
      <dgm:prSet presAssocID="{98E542CD-A1BD-42A2-8AF1-931E2E7E8922}" presName="text_2" presStyleLbl="node1" presStyleIdx="1" presStyleCnt="4">
        <dgm:presLayoutVars>
          <dgm:bulletEnabled val="1"/>
        </dgm:presLayoutVars>
      </dgm:prSet>
      <dgm:spPr/>
    </dgm:pt>
    <dgm:pt modelId="{7A0E6271-CDAA-4272-88CC-66FBFC6ABC51}" type="pres">
      <dgm:prSet presAssocID="{98E542CD-A1BD-42A2-8AF1-931E2E7E8922}" presName="accent_2" presStyleCnt="0"/>
      <dgm:spPr/>
    </dgm:pt>
    <dgm:pt modelId="{8DEB30BD-AE62-443C-9DBE-29F9A9A7D74D}" type="pres">
      <dgm:prSet presAssocID="{98E542CD-A1BD-42A2-8AF1-931E2E7E8922}" presName="accentRepeatNode" presStyleLbl="solidFgAcc1" presStyleIdx="1" presStyleCnt="4"/>
      <dgm:spPr>
        <a:ln>
          <a:solidFill>
            <a:srgbClr val="726056"/>
          </a:solidFill>
        </a:ln>
      </dgm:spPr>
    </dgm:pt>
    <dgm:pt modelId="{BBE491C3-74B8-48BC-A153-B72DE6501650}" type="pres">
      <dgm:prSet presAssocID="{D9220BDB-4B6B-4793-B399-392E0E97C5F3}" presName="text_3" presStyleLbl="node1" presStyleIdx="2" presStyleCnt="4">
        <dgm:presLayoutVars>
          <dgm:bulletEnabled val="1"/>
        </dgm:presLayoutVars>
      </dgm:prSet>
      <dgm:spPr/>
    </dgm:pt>
    <dgm:pt modelId="{898A5DDC-F44D-4D52-8BEE-B7E0DAB85E02}" type="pres">
      <dgm:prSet presAssocID="{D9220BDB-4B6B-4793-B399-392E0E97C5F3}" presName="accent_3" presStyleCnt="0"/>
      <dgm:spPr/>
    </dgm:pt>
    <dgm:pt modelId="{27DD91F6-EF83-48DD-B67E-F5211D101438}" type="pres">
      <dgm:prSet presAssocID="{D9220BDB-4B6B-4793-B399-392E0E97C5F3}" presName="accentRepeatNode" presStyleLbl="solidFgAcc1" presStyleIdx="2" presStyleCnt="4"/>
      <dgm:spPr>
        <a:ln>
          <a:solidFill>
            <a:srgbClr val="4C5A6A"/>
          </a:solidFill>
        </a:ln>
      </dgm:spPr>
    </dgm:pt>
    <dgm:pt modelId="{44EAF5B0-B797-4D4C-A6CF-0BC0814394DD}" type="pres">
      <dgm:prSet presAssocID="{6C6DA797-9739-47BE-AA83-E8403EAB6387}" presName="text_4" presStyleLbl="node1" presStyleIdx="3" presStyleCnt="4">
        <dgm:presLayoutVars>
          <dgm:bulletEnabled val="1"/>
        </dgm:presLayoutVars>
      </dgm:prSet>
      <dgm:spPr/>
    </dgm:pt>
    <dgm:pt modelId="{80E4A23C-5203-4BF7-B17A-942F643049F0}" type="pres">
      <dgm:prSet presAssocID="{6C6DA797-9739-47BE-AA83-E8403EAB6387}" presName="accent_4" presStyleCnt="0"/>
      <dgm:spPr/>
    </dgm:pt>
    <dgm:pt modelId="{49330D90-A0F6-4647-A0A1-E699C57070FE}" type="pres">
      <dgm:prSet presAssocID="{6C6DA797-9739-47BE-AA83-E8403EAB6387}" presName="accentRepeatNode" presStyleLbl="solidFgAcc1" presStyleIdx="3" presStyleCnt="4"/>
      <dgm:spPr>
        <a:ln>
          <a:solidFill>
            <a:srgbClr val="808DA0"/>
          </a:solidFill>
        </a:ln>
      </dgm:spPr>
    </dgm:pt>
  </dgm:ptLst>
  <dgm:cxnLst>
    <dgm:cxn modelId="{45432A00-A58C-478C-9EA7-682C6AFC991D}" type="presOf" srcId="{D9220BDB-4B6B-4793-B399-392E0E97C5F3}" destId="{BBE491C3-74B8-48BC-A153-B72DE6501650}" srcOrd="0" destOrd="0" presId="urn:microsoft.com/office/officeart/2008/layout/VerticalCurvedList"/>
    <dgm:cxn modelId="{549C211A-DF21-4543-9CDD-1CF4282C7E97}" srcId="{74455641-A387-4EFB-BD62-C5C2F07A07DF}" destId="{6C6DA797-9739-47BE-AA83-E8403EAB6387}" srcOrd="3" destOrd="0" parTransId="{CD905EC0-545F-4432-A641-F2063A9AED9D}" sibTransId="{35E81ACC-F2C1-4F5A-993B-5CE057E7519B}"/>
    <dgm:cxn modelId="{A9406425-9EE6-407A-ADF8-070E51AB7B48}" srcId="{74455641-A387-4EFB-BD62-C5C2F07A07DF}" destId="{578491D7-9327-4FB4-AAF9-FB9C3DC6F85B}" srcOrd="0" destOrd="0" parTransId="{ACB9B40D-6E8F-4C45-B9C8-92DCCBB1E10A}" sibTransId="{32C1303D-75F0-4287-8E73-7D6FB4A47DD5}"/>
    <dgm:cxn modelId="{7BB57E64-EECE-4A0C-95C1-C6E021442A08}" type="presOf" srcId="{6C6DA797-9739-47BE-AA83-E8403EAB6387}" destId="{44EAF5B0-B797-4D4C-A6CF-0BC0814394DD}" srcOrd="0" destOrd="0" presId="urn:microsoft.com/office/officeart/2008/layout/VerticalCurvedList"/>
    <dgm:cxn modelId="{DE519390-23AA-4279-9806-73F37FB7F04C}" srcId="{74455641-A387-4EFB-BD62-C5C2F07A07DF}" destId="{D9220BDB-4B6B-4793-B399-392E0E97C5F3}" srcOrd="2" destOrd="0" parTransId="{B6F38F99-98CD-4794-A9DE-5DB886E3B509}" sibTransId="{C0A5644A-18BA-4570-B083-724CEA9A636C}"/>
    <dgm:cxn modelId="{B25387CD-5164-4F3A-A2CD-2876414DF55D}" type="presOf" srcId="{74455641-A387-4EFB-BD62-C5C2F07A07DF}" destId="{D07488BB-0D00-4A61-B502-DC24273C1EEC}" srcOrd="0" destOrd="0" presId="urn:microsoft.com/office/officeart/2008/layout/VerticalCurvedList"/>
    <dgm:cxn modelId="{DACB66DA-9F38-4A19-A1AD-84F55AB52347}" type="presOf" srcId="{578491D7-9327-4FB4-AAF9-FB9C3DC6F85B}" destId="{8C1A19D9-B4C1-4B85-86B6-A65B929661AE}" srcOrd="0" destOrd="0" presId="urn:microsoft.com/office/officeart/2008/layout/VerticalCurvedList"/>
    <dgm:cxn modelId="{AD166ADF-898D-4BB2-9D7A-FCE26C689058}" srcId="{74455641-A387-4EFB-BD62-C5C2F07A07DF}" destId="{98E542CD-A1BD-42A2-8AF1-931E2E7E8922}" srcOrd="1" destOrd="0" parTransId="{3E474FB6-1321-4C49-982D-3A49ACE1A220}" sibTransId="{DE4A470A-C86E-4589-A9D6-881AD6E2B8E4}"/>
    <dgm:cxn modelId="{F1D7DAED-CC06-4627-A7FF-02444943C06E}" type="presOf" srcId="{32C1303D-75F0-4287-8E73-7D6FB4A47DD5}" destId="{A0AF2A94-6BBA-4B50-BD29-5097ADC8DC5D}" srcOrd="0" destOrd="0" presId="urn:microsoft.com/office/officeart/2008/layout/VerticalCurvedList"/>
    <dgm:cxn modelId="{15AEC2FB-6FC9-4E12-B910-26F922CAAF78}" type="presOf" srcId="{98E542CD-A1BD-42A2-8AF1-931E2E7E8922}" destId="{E718E06C-22C5-48FC-974C-5F029C1AFFC0}" srcOrd="0" destOrd="0" presId="urn:microsoft.com/office/officeart/2008/layout/VerticalCurvedList"/>
    <dgm:cxn modelId="{A39CEE6D-C087-425E-82DA-FF028643E999}" type="presParOf" srcId="{D07488BB-0D00-4A61-B502-DC24273C1EEC}" destId="{45B7083B-28D6-464B-94AC-E82A3725F7BC}" srcOrd="0" destOrd="0" presId="urn:microsoft.com/office/officeart/2008/layout/VerticalCurvedList"/>
    <dgm:cxn modelId="{E619D818-C02B-4D27-B723-E05551E94A9B}" type="presParOf" srcId="{45B7083B-28D6-464B-94AC-E82A3725F7BC}" destId="{684FEC61-9D86-48B8-B0C5-4020F1861298}" srcOrd="0" destOrd="0" presId="urn:microsoft.com/office/officeart/2008/layout/VerticalCurvedList"/>
    <dgm:cxn modelId="{AF76BB65-0B83-4CDB-98F4-4DDBAF47EA88}" type="presParOf" srcId="{684FEC61-9D86-48B8-B0C5-4020F1861298}" destId="{8302B2FB-D31E-4442-914A-7357037D7558}" srcOrd="0" destOrd="0" presId="urn:microsoft.com/office/officeart/2008/layout/VerticalCurvedList"/>
    <dgm:cxn modelId="{11007D46-1BF3-4D89-A4F5-B91605CA310A}" type="presParOf" srcId="{684FEC61-9D86-48B8-B0C5-4020F1861298}" destId="{A0AF2A94-6BBA-4B50-BD29-5097ADC8DC5D}" srcOrd="1" destOrd="0" presId="urn:microsoft.com/office/officeart/2008/layout/VerticalCurvedList"/>
    <dgm:cxn modelId="{92940300-C216-444C-9AF8-F391B8E52DCE}" type="presParOf" srcId="{684FEC61-9D86-48B8-B0C5-4020F1861298}" destId="{140BCDDA-3281-4293-AAD4-9B0914B38FFA}" srcOrd="2" destOrd="0" presId="urn:microsoft.com/office/officeart/2008/layout/VerticalCurvedList"/>
    <dgm:cxn modelId="{15A7EE62-50B5-463D-905E-C8ABBE261F79}" type="presParOf" srcId="{684FEC61-9D86-48B8-B0C5-4020F1861298}" destId="{4A638419-35A8-4C56-8AFA-9A8BF1924BE0}" srcOrd="3" destOrd="0" presId="urn:microsoft.com/office/officeart/2008/layout/VerticalCurvedList"/>
    <dgm:cxn modelId="{3E851900-697E-473A-96F2-4F8F40BE2BDD}" type="presParOf" srcId="{45B7083B-28D6-464B-94AC-E82A3725F7BC}" destId="{8C1A19D9-B4C1-4B85-86B6-A65B929661AE}" srcOrd="1" destOrd="0" presId="urn:microsoft.com/office/officeart/2008/layout/VerticalCurvedList"/>
    <dgm:cxn modelId="{9F3EC780-2A90-4354-8D87-9CF18C35AC34}" type="presParOf" srcId="{45B7083B-28D6-464B-94AC-E82A3725F7BC}" destId="{77987CBF-5A93-49CA-B19C-70C5CD2BFC45}" srcOrd="2" destOrd="0" presId="urn:microsoft.com/office/officeart/2008/layout/VerticalCurvedList"/>
    <dgm:cxn modelId="{143DD5C5-393A-4405-93CB-C39F65C98F07}" type="presParOf" srcId="{77987CBF-5A93-49CA-B19C-70C5CD2BFC45}" destId="{09980343-91DB-4D53-861F-424A3D18FD01}" srcOrd="0" destOrd="0" presId="urn:microsoft.com/office/officeart/2008/layout/VerticalCurvedList"/>
    <dgm:cxn modelId="{68213680-E614-4C98-9F15-2EDBD6714A1C}" type="presParOf" srcId="{45B7083B-28D6-464B-94AC-E82A3725F7BC}" destId="{E718E06C-22C5-48FC-974C-5F029C1AFFC0}" srcOrd="3" destOrd="0" presId="urn:microsoft.com/office/officeart/2008/layout/VerticalCurvedList"/>
    <dgm:cxn modelId="{34A9D2A2-FF59-4A45-AA5B-7704B71D8AB4}" type="presParOf" srcId="{45B7083B-28D6-464B-94AC-E82A3725F7BC}" destId="{7A0E6271-CDAA-4272-88CC-66FBFC6ABC51}" srcOrd="4" destOrd="0" presId="urn:microsoft.com/office/officeart/2008/layout/VerticalCurvedList"/>
    <dgm:cxn modelId="{8D3F2506-E603-4319-8BF6-C5B2D9D1C9FA}" type="presParOf" srcId="{7A0E6271-CDAA-4272-88CC-66FBFC6ABC51}" destId="{8DEB30BD-AE62-443C-9DBE-29F9A9A7D74D}" srcOrd="0" destOrd="0" presId="urn:microsoft.com/office/officeart/2008/layout/VerticalCurvedList"/>
    <dgm:cxn modelId="{7781FF6D-9274-4C83-9169-867F979562BD}" type="presParOf" srcId="{45B7083B-28D6-464B-94AC-E82A3725F7BC}" destId="{BBE491C3-74B8-48BC-A153-B72DE6501650}" srcOrd="5" destOrd="0" presId="urn:microsoft.com/office/officeart/2008/layout/VerticalCurvedList"/>
    <dgm:cxn modelId="{8C21C681-4360-43B0-8934-F1E5A169A741}" type="presParOf" srcId="{45B7083B-28D6-464B-94AC-E82A3725F7BC}" destId="{898A5DDC-F44D-4D52-8BEE-B7E0DAB85E02}" srcOrd="6" destOrd="0" presId="urn:microsoft.com/office/officeart/2008/layout/VerticalCurvedList"/>
    <dgm:cxn modelId="{47D11037-597C-4216-8F8A-AC23534DAB12}" type="presParOf" srcId="{898A5DDC-F44D-4D52-8BEE-B7E0DAB85E02}" destId="{27DD91F6-EF83-48DD-B67E-F5211D101438}" srcOrd="0" destOrd="0" presId="urn:microsoft.com/office/officeart/2008/layout/VerticalCurvedList"/>
    <dgm:cxn modelId="{235C6FB9-64CF-4F36-B0A4-12114350B17D}" type="presParOf" srcId="{45B7083B-28D6-464B-94AC-E82A3725F7BC}" destId="{44EAF5B0-B797-4D4C-A6CF-0BC0814394DD}" srcOrd="7" destOrd="0" presId="urn:microsoft.com/office/officeart/2008/layout/VerticalCurvedList"/>
    <dgm:cxn modelId="{A100FE09-5528-4C2A-938F-808190FAC8DC}" type="presParOf" srcId="{45B7083B-28D6-464B-94AC-E82A3725F7BC}" destId="{80E4A23C-5203-4BF7-B17A-942F643049F0}" srcOrd="8" destOrd="0" presId="urn:microsoft.com/office/officeart/2008/layout/VerticalCurvedList"/>
    <dgm:cxn modelId="{6ED445EE-D4D1-4293-A127-FAF355568D6F}" type="presParOf" srcId="{80E4A23C-5203-4BF7-B17A-942F643049F0}" destId="{49330D90-A0F6-4647-A0A1-E699C57070F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AF2A94-6BBA-4B50-BD29-5097ADC8DC5D}">
      <dsp:nvSpPr>
        <dsp:cNvPr id="0" name=""/>
        <dsp:cNvSpPr/>
      </dsp:nvSpPr>
      <dsp:spPr>
        <a:xfrm>
          <a:off x="-5513922" y="-844209"/>
          <a:ext cx="6565219" cy="6565219"/>
        </a:xfrm>
        <a:prstGeom prst="blockArc">
          <a:avLst>
            <a:gd name="adj1" fmla="val 18900000"/>
            <a:gd name="adj2" fmla="val 2700000"/>
            <a:gd name="adj3" fmla="val 329"/>
          </a:avLst>
        </a:prstGeom>
        <a:noFill/>
        <a:ln w="264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1A19D9-B4C1-4B85-86B6-A65B929661AE}">
      <dsp:nvSpPr>
        <dsp:cNvPr id="0" name=""/>
        <dsp:cNvSpPr/>
      </dsp:nvSpPr>
      <dsp:spPr>
        <a:xfrm>
          <a:off x="550354" y="374928"/>
          <a:ext cx="7611221" cy="75024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5508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Review a premium financed policy’s impact on retirement planning and wealth accumulation </a:t>
          </a:r>
        </a:p>
      </dsp:txBody>
      <dsp:txXfrm>
        <a:off x="550354" y="374928"/>
        <a:ext cx="7611221" cy="750246"/>
      </dsp:txXfrm>
    </dsp:sp>
    <dsp:sp modelId="{09980343-91DB-4D53-861F-424A3D18FD01}">
      <dsp:nvSpPr>
        <dsp:cNvPr id="0" name=""/>
        <dsp:cNvSpPr/>
      </dsp:nvSpPr>
      <dsp:spPr>
        <a:xfrm>
          <a:off x="81450" y="281147"/>
          <a:ext cx="937808" cy="9378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rgbClr val="AD8F6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18E06C-22C5-48FC-974C-5F029C1AFFC0}">
      <dsp:nvSpPr>
        <dsp:cNvPr id="0" name=""/>
        <dsp:cNvSpPr/>
      </dsp:nvSpPr>
      <dsp:spPr>
        <a:xfrm>
          <a:off x="980488" y="1500493"/>
          <a:ext cx="7181088" cy="75024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5508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Review a premium financed policy’s impact on estate planning and wealth transfer</a:t>
          </a:r>
        </a:p>
      </dsp:txBody>
      <dsp:txXfrm>
        <a:off x="980488" y="1500493"/>
        <a:ext cx="7181088" cy="750246"/>
      </dsp:txXfrm>
    </dsp:sp>
    <dsp:sp modelId="{8DEB30BD-AE62-443C-9DBE-29F9A9A7D74D}">
      <dsp:nvSpPr>
        <dsp:cNvPr id="0" name=""/>
        <dsp:cNvSpPr/>
      </dsp:nvSpPr>
      <dsp:spPr>
        <a:xfrm>
          <a:off x="511583" y="1406712"/>
          <a:ext cx="937808" cy="9378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rgbClr val="72605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E491C3-74B8-48BC-A153-B72DE6501650}">
      <dsp:nvSpPr>
        <dsp:cNvPr id="0" name=""/>
        <dsp:cNvSpPr/>
      </dsp:nvSpPr>
      <dsp:spPr>
        <a:xfrm>
          <a:off x="980488" y="2626059"/>
          <a:ext cx="7181088" cy="75024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5508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Integrate the financed policy into a Wealthy and Wise analysis</a:t>
          </a:r>
        </a:p>
      </dsp:txBody>
      <dsp:txXfrm>
        <a:off x="980488" y="2626059"/>
        <a:ext cx="7181088" cy="750246"/>
      </dsp:txXfrm>
    </dsp:sp>
    <dsp:sp modelId="{27DD91F6-EF83-48DD-B67E-F5211D101438}">
      <dsp:nvSpPr>
        <dsp:cNvPr id="0" name=""/>
        <dsp:cNvSpPr/>
      </dsp:nvSpPr>
      <dsp:spPr>
        <a:xfrm>
          <a:off x="511583" y="2532278"/>
          <a:ext cx="937808" cy="9378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rgbClr val="4C5A6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EAF5B0-B797-4D4C-A6CF-0BC0814394DD}">
      <dsp:nvSpPr>
        <dsp:cNvPr id="0" name=""/>
        <dsp:cNvSpPr/>
      </dsp:nvSpPr>
      <dsp:spPr>
        <a:xfrm>
          <a:off x="550354" y="3751624"/>
          <a:ext cx="7611221" cy="75024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5508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i="0" kern="1200" dirty="0"/>
            <a:t>Stress test and model various bank loan interest rates</a:t>
          </a:r>
        </a:p>
      </dsp:txBody>
      <dsp:txXfrm>
        <a:off x="550354" y="3751624"/>
        <a:ext cx="7611221" cy="750246"/>
      </dsp:txXfrm>
    </dsp:sp>
    <dsp:sp modelId="{49330D90-A0F6-4647-A0A1-E699C57070FE}">
      <dsp:nvSpPr>
        <dsp:cNvPr id="0" name=""/>
        <dsp:cNvSpPr/>
      </dsp:nvSpPr>
      <dsp:spPr>
        <a:xfrm>
          <a:off x="81450" y="3657843"/>
          <a:ext cx="937808" cy="9378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rgbClr val="808D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1C3C68-1D33-5525-581F-F5E514AFB7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E813D5-297F-8EB6-D75F-C0D3A2E216C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A01B5-EF0B-4E1F-AD60-2799C568F63A}" type="datetimeFigureOut">
              <a:rPr lang="en-US" smtClean="0"/>
              <a:t>4/29/2025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9054F9-EA37-7207-F77D-4282030CDD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862A84-39F6-13F0-5265-6ED20689307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78A1A-775A-47EB-8ADD-11E5FB8B0BB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524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011D3-9952-4A22-A611-A92245AD42EC}" type="datetimeFigureOut">
              <a:rPr lang="en-US" smtClean="0"/>
              <a:t>4/29/2025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9E145F-386C-4003-A8AD-027F384AC2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669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Feb</a:t>
            </a:r>
            <a:r>
              <a:rPr lang="en-US" baseline="0" dirty="0"/>
              <a:t> 22, 2024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E145F-386C-4003-A8AD-027F384AC24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161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279A8C-E8E6-3004-5EA0-6A26EABE32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35AFA1C-78D2-FDB9-9DF5-8DC94DDABC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AF0CDB1-31AD-DBD2-714F-732F93B966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Feb</a:t>
            </a:r>
            <a:r>
              <a:rPr lang="en-US" baseline="0" dirty="0"/>
              <a:t> 22, 2024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0CC0F6-71B1-FB9B-E6EA-5EEA1D9639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E145F-386C-4003-A8AD-027F384AC24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505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E145F-386C-4003-A8AD-027F384AC24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85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4/29/2025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4/29/2025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4/29/2025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4/29/2025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4/29/2025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4/29/2025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4/29/2025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4/29/2025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4/29/2025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4/29/2025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651E-5C41-4114-AF5D-3D50E3B57212}" type="datetimeFigureOut">
              <a:rPr lang="en-US" smtClean="0"/>
              <a:t>4/29/2025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5D5651E-5C41-4114-AF5D-3D50E3B57212}" type="datetimeFigureOut">
              <a:rPr lang="en-US" smtClean="0"/>
              <a:t>4/29/2025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6F1285BD-56E5-4506-AFE8-2E9E7AF752F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obert-b-ritter-jr.com/blog-index-table-of-contents/#section3WealthyandWiseSystem" TargetMode="External"/><Relationship Id="rId2" Type="http://schemas.openxmlformats.org/officeDocument/2006/relationships/hyperlink" Target="mailto:support@insmark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smark.com/webinar_lis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4894" y="3611033"/>
            <a:ext cx="7886700" cy="1523999"/>
          </a:xfrm>
        </p:spPr>
        <p:txBody>
          <a:bodyPr>
            <a:normAutofit fontScale="90000"/>
          </a:bodyPr>
          <a:lstStyle/>
          <a:p>
            <a:r>
              <a:rPr lang="en-US" sz="4200" dirty="0">
                <a:solidFill>
                  <a:schemeClr val="accent6">
                    <a:lumMod val="50000"/>
                  </a:schemeClr>
                </a:solidFill>
              </a:rPr>
              <a:t>Insmark Training Series </a:t>
            </a:r>
            <a:br>
              <a:rPr lang="en-US" sz="4200" dirty="0">
                <a:solidFill>
                  <a:schemeClr val="accent6">
                    <a:lumMod val="50000"/>
                  </a:schemeClr>
                </a:solidFill>
              </a:rPr>
            </a:br>
            <a:br>
              <a:rPr lang="en-US" dirty="0"/>
            </a:br>
            <a:r>
              <a:rPr lang="en-US" sz="3100" b="1" i="1" dirty="0" err="1">
                <a:solidFill>
                  <a:schemeClr val="accent3">
                    <a:lumMod val="75000"/>
                  </a:schemeClr>
                </a:solidFill>
              </a:rPr>
              <a:t>Insmark</a:t>
            </a:r>
            <a:r>
              <a:rPr lang="en-US" sz="3100" b="1" i="1" dirty="0">
                <a:solidFill>
                  <a:schemeClr val="accent3">
                    <a:lumMod val="75000"/>
                  </a:schemeClr>
                </a:solidFill>
              </a:rPr>
              <a:t> Webinar #10</a:t>
            </a:r>
            <a:br>
              <a:rPr lang="en-US" sz="3100" b="1" i="1" dirty="0">
                <a:solidFill>
                  <a:schemeClr val="accent3">
                    <a:lumMod val="75000"/>
                  </a:schemeClr>
                </a:solidFill>
              </a:rPr>
            </a:br>
            <a:br>
              <a:rPr lang="en-US" sz="2200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2200" b="1" i="1" dirty="0">
                <a:solidFill>
                  <a:schemeClr val="accent3">
                    <a:lumMod val="75000"/>
                  </a:schemeClr>
                </a:solidFill>
              </a:rPr>
              <a:t>Premium Financing System</a:t>
            </a:r>
            <a:r>
              <a:rPr lang="en-US" sz="2200" b="1" i="1" baseline="30000" dirty="0">
                <a:solidFill>
                  <a:schemeClr val="accent3">
                    <a:lumMod val="75000"/>
                  </a:schemeClr>
                </a:solidFill>
              </a:rPr>
              <a:t> ®</a:t>
            </a:r>
            <a:br>
              <a:rPr lang="en-US" sz="2200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2200" b="1" i="1" dirty="0">
                <a:solidFill>
                  <a:schemeClr val="accent3">
                    <a:lumMod val="75000"/>
                  </a:schemeClr>
                </a:solidFill>
              </a:rPr>
              <a:t>Wealthy and wise</a:t>
            </a:r>
            <a:r>
              <a:rPr lang="en-US" sz="2200" b="1" i="1" baseline="30000" dirty="0">
                <a:solidFill>
                  <a:schemeClr val="accent3">
                    <a:lumMod val="75000"/>
                  </a:schemeClr>
                </a:solidFill>
              </a:rPr>
              <a:t>®</a:t>
            </a:r>
            <a:endParaRPr lang="en-US" sz="22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895600"/>
            <a:ext cx="846667" cy="351367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7162800" cy="1523999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Host: Julie Nayeri, Sales Manager &amp; Head Trainer 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9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45A79F-2319-0578-DFE6-D2E7654B6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D090FE0-E553-D4FA-9618-590C1E8AB3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9286" y="5943600"/>
            <a:ext cx="1468914" cy="609600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93195D00-1B12-6C77-83E9-6249C257C2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0140" y="3435626"/>
            <a:ext cx="8132860" cy="983974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sz="12800" b="1" dirty="0"/>
              <a:t>Illustrating the Power of Arbitrage with </a:t>
            </a:r>
            <a:r>
              <a:rPr lang="en-US" sz="12800" b="1" dirty="0" err="1"/>
              <a:t>InsMark’s</a:t>
            </a:r>
            <a:r>
              <a:rPr lang="en-US" sz="12800" b="1" dirty="0"/>
              <a:t> Premium Financing System and Wealthy and Wise</a:t>
            </a:r>
          </a:p>
          <a:p>
            <a:endParaRPr lang="en-US" sz="12800" b="1" dirty="0"/>
          </a:p>
          <a:p>
            <a:r>
              <a:rPr lang="en-US" sz="72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Host: Julie Nayeri, Sales Manager &amp; Head Trainer 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58D3E3A-51AB-51E1-15A5-E13782EF7F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990601"/>
            <a:ext cx="7848600" cy="1752600"/>
          </a:xfrm>
        </p:spPr>
        <p:txBody>
          <a:bodyPr/>
          <a:lstStyle/>
          <a:p>
            <a:r>
              <a:rPr lang="en-US" sz="4000" b="1" dirty="0">
                <a:solidFill>
                  <a:srgbClr val="CC6600"/>
                </a:solidFill>
              </a:rPr>
              <a:t>Premium Financing System</a:t>
            </a:r>
            <a:r>
              <a:rPr lang="en-US" sz="4000" b="1" baseline="30000" dirty="0">
                <a:solidFill>
                  <a:srgbClr val="CC6600"/>
                </a:solidFill>
              </a:rPr>
              <a:t> ®</a:t>
            </a:r>
            <a:r>
              <a:rPr lang="en-US" sz="4000" b="1" dirty="0">
                <a:solidFill>
                  <a:srgbClr val="CC6600"/>
                </a:solidFill>
              </a:rPr>
              <a:t> </a:t>
            </a:r>
            <a:br>
              <a:rPr lang="en-US" sz="4000" b="1" dirty="0">
                <a:solidFill>
                  <a:srgbClr val="CC6600"/>
                </a:solidFill>
              </a:rPr>
            </a:br>
            <a:r>
              <a:rPr lang="en-US" sz="4000" b="1" dirty="0">
                <a:solidFill>
                  <a:srgbClr val="CC6600"/>
                </a:solidFill>
              </a:rPr>
              <a:t>Wealthy and wise</a:t>
            </a:r>
            <a:r>
              <a:rPr lang="en-US" sz="4800" b="1" baseline="30000" dirty="0">
                <a:solidFill>
                  <a:srgbClr val="CC6600"/>
                </a:solidFill>
              </a:rPr>
              <a:t>®</a:t>
            </a:r>
            <a:r>
              <a:rPr lang="en-US" sz="4800" b="1" dirty="0">
                <a:solidFill>
                  <a:srgbClr val="CC66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01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6000">
        <p14:reveal/>
      </p:transition>
    </mc:Choice>
    <mc:Fallback xmlns="">
      <p:transition spd="slow" advTm="6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Illustrating the Power of Arbitrage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en-US" sz="3500" dirty="0"/>
              <a:t>Use Premium Financing System to illustrate the costs and benefits of premium financing</a:t>
            </a:r>
          </a:p>
          <a:p>
            <a:pPr fontAlgn="base"/>
            <a:r>
              <a:rPr lang="en-US" sz="3500" dirty="0"/>
              <a:t>Stress test using realistic to high loan interest assumptions</a:t>
            </a:r>
          </a:p>
          <a:p>
            <a:pPr fontAlgn="base"/>
            <a:r>
              <a:rPr lang="en-US" sz="3500" dirty="0"/>
              <a:t>Integrate the premium financing data into Wealthy and Wise to obtain suitability studies </a:t>
            </a:r>
          </a:p>
          <a:p>
            <a:pPr fontAlgn="base"/>
            <a:r>
              <a:rPr lang="en-US" sz="3500" dirty="0"/>
              <a:t>Deliver compelling “do-it vs not-do-it” comparison</a:t>
            </a:r>
          </a:p>
          <a:p>
            <a:pPr fontAlgn="base"/>
            <a:endParaRPr lang="en-US" sz="3500" dirty="0"/>
          </a:p>
          <a:p>
            <a:pPr fontAlgn="base"/>
            <a:endParaRPr lang="en-US" sz="36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10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5000">
        <p14:reveal/>
      </p:transition>
    </mc:Choice>
    <mc:Fallback xmlns="">
      <p:transition spd="slow" advTm="15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8AC4AB-FFF3-62BA-CCCA-B42FFC65EE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E5CF9-142E-79A6-11BE-26D1224C7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C6600"/>
                </a:solidFill>
              </a:rPr>
              <a:t>Our Focus and Learning Objective: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D586BD0-9C3A-6109-D1CD-AEB841DD18A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6875825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3F09E72-ED81-4C88-2596-D3638FDECF24}"/>
              </a:ext>
            </a:extLst>
          </p:cNvPr>
          <p:cNvSpPr txBox="1"/>
          <p:nvPr/>
        </p:nvSpPr>
        <p:spPr>
          <a:xfrm>
            <a:off x="609600" y="21291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6183E2-2211-1ABA-8860-3FEF0780891F}"/>
              </a:ext>
            </a:extLst>
          </p:cNvPr>
          <p:cNvSpPr txBox="1"/>
          <p:nvPr/>
        </p:nvSpPr>
        <p:spPr>
          <a:xfrm>
            <a:off x="1020726" y="3218971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A1D6F6-4410-6CCD-F787-B49311E8146E}"/>
              </a:ext>
            </a:extLst>
          </p:cNvPr>
          <p:cNvSpPr txBox="1"/>
          <p:nvPr/>
        </p:nvSpPr>
        <p:spPr>
          <a:xfrm>
            <a:off x="1020726" y="43557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4BD1DB-BBB0-7014-D4A5-EFB94D78FE3B}"/>
              </a:ext>
            </a:extLst>
          </p:cNvPr>
          <p:cNvSpPr txBox="1"/>
          <p:nvPr/>
        </p:nvSpPr>
        <p:spPr>
          <a:xfrm>
            <a:off x="609600" y="5492499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6960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CC6600"/>
                </a:solidFill>
              </a:rPr>
              <a:t>Sample Case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i="1" u="sng" dirty="0"/>
              <a:t>Retirement Planning Case Study:</a:t>
            </a:r>
          </a:p>
          <a:p>
            <a:pPr marL="0" indent="0">
              <a:buNone/>
            </a:pPr>
            <a:r>
              <a:rPr lang="en-US" b="1" i="1" dirty="0"/>
              <a:t>Clients are in their mid 40’s, with investment portfolio of $2 million earning 7%</a:t>
            </a:r>
          </a:p>
          <a:p>
            <a:pPr marL="0" indent="0">
              <a:buNone/>
            </a:pPr>
            <a:r>
              <a:rPr lang="en-US" b="1" i="1" dirty="0"/>
              <a:t>The case study will analyze paying for an IUL policy with distributions from the $2 million equity, or funding the IUL with financing.</a:t>
            </a:r>
          </a:p>
          <a:p>
            <a:pPr marL="0" indent="0">
              <a:buNone/>
            </a:pPr>
            <a:r>
              <a:rPr lang="en-US" b="1" i="1" dirty="0"/>
              <a:t>Stress test the viability of premium financing with various bank loan interest rates assumptions </a:t>
            </a:r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r>
              <a:rPr lang="en-US" b="1" i="1" u="sng" dirty="0"/>
              <a:t>Estate Planning Case Study</a:t>
            </a:r>
          </a:p>
          <a:p>
            <a:pPr marL="0" indent="0">
              <a:buNone/>
            </a:pPr>
            <a:r>
              <a:rPr lang="en-US" b="1" i="1" dirty="0"/>
              <a:t>Clients are in their mid 50’s, with a large real estate portfolio of $9 million which will grow in value</a:t>
            </a:r>
          </a:p>
          <a:p>
            <a:pPr marL="0" indent="0">
              <a:buNone/>
            </a:pPr>
            <a:r>
              <a:rPr lang="en-US" b="1" i="1" dirty="0"/>
              <a:t>Large liquid funds needed to pay for estate tax liabilities</a:t>
            </a:r>
          </a:p>
          <a:p>
            <a:pPr marL="0" indent="0">
              <a:buNone/>
            </a:pPr>
            <a:endParaRPr lang="en-US" b="1" i="1" dirty="0"/>
          </a:p>
          <a:p>
            <a:endParaRPr lang="en-US" b="1" i="1" dirty="0"/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endParaRPr lang="en-US" b="1" i="1" dirty="0"/>
          </a:p>
          <a:p>
            <a:endParaRPr lang="en-US" b="1" i="1" dirty="0"/>
          </a:p>
          <a:p>
            <a:pPr marL="0" indent="0">
              <a:buNone/>
            </a:pPr>
            <a:endParaRPr lang="en-US" b="1" i="1" dirty="0"/>
          </a:p>
          <a:p>
            <a:endParaRPr lang="en-US" b="1" i="1" dirty="0"/>
          </a:p>
          <a:p>
            <a:endParaRPr lang="en-US" b="1" i="1" dirty="0"/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40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C6600"/>
                </a:solidFill>
              </a:rPr>
              <a:t>InsMark Support and Training Center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InsMark provides live customer support during business hours</a:t>
            </a:r>
          </a:p>
          <a:p>
            <a:pPr marL="114300" indent="0">
              <a:buNone/>
            </a:pPr>
            <a:r>
              <a:rPr lang="en-US" dirty="0"/>
              <a:t>   Phone support: 925 543-0507</a:t>
            </a:r>
          </a:p>
          <a:p>
            <a:pPr marL="114300" indent="0">
              <a:buNone/>
            </a:pPr>
            <a:r>
              <a:rPr lang="en-US" dirty="0"/>
              <a:t>   Email support: </a:t>
            </a:r>
            <a:r>
              <a:rPr lang="en-US" dirty="0">
                <a:hlinkClick r:id="rId2"/>
              </a:rPr>
              <a:t>support@insmark.com</a:t>
            </a:r>
            <a:endParaRPr lang="en-US" dirty="0"/>
          </a:p>
          <a:p>
            <a:pPr marL="114300" indent="0">
              <a:buNone/>
            </a:pPr>
            <a:endParaRPr lang="en-US" dirty="0"/>
          </a:p>
          <a:p>
            <a:r>
              <a:rPr lang="en-US" dirty="0"/>
              <a:t>Visit </a:t>
            </a:r>
            <a:r>
              <a:rPr lang="en-US" dirty="0">
                <a:hlinkClick r:id="rId3"/>
              </a:rPr>
              <a:t>InsMark Blog</a:t>
            </a:r>
            <a:r>
              <a:rPr lang="en-US" dirty="0"/>
              <a:t> for many types of sample case studies</a:t>
            </a:r>
          </a:p>
          <a:p>
            <a:r>
              <a:rPr lang="en-US" dirty="0"/>
              <a:t>Visit </a:t>
            </a:r>
            <a:r>
              <a:rPr lang="en-US" dirty="0" err="1">
                <a:hlinkClick r:id="rId4"/>
              </a:rPr>
              <a:t>InsMark</a:t>
            </a:r>
            <a:r>
              <a:rPr lang="en-US" dirty="0">
                <a:hlinkClick r:id="rId4"/>
              </a:rPr>
              <a:t> Producer Center </a:t>
            </a:r>
            <a:r>
              <a:rPr lang="en-US" dirty="0"/>
              <a:t>for input tutorials and training materials download</a:t>
            </a:r>
          </a:p>
          <a:p>
            <a:pPr marL="114300" indent="0">
              <a:buNone/>
            </a:pPr>
            <a:endParaRPr lang="en-US" dirty="0"/>
          </a:p>
          <a:p>
            <a:r>
              <a:rPr lang="en-US" dirty="0"/>
              <a:t> Additional tutorials are scheduled to be produced for clienteles with different levels of wealth. </a:t>
            </a:r>
          </a:p>
        </p:txBody>
      </p:sp>
    </p:spTree>
    <p:extLst>
      <p:ext uri="{BB962C8B-B14F-4D97-AF65-F5344CB8AC3E}">
        <p14:creationId xmlns:p14="http://schemas.microsoft.com/office/powerpoint/2010/main" val="276730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11000">
        <p14:reveal/>
      </p:transition>
    </mc:Choice>
    <mc:Fallback xmlns="">
      <p:transition spd="slow" advTm="11000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26935</TotalTime>
  <Words>342</Words>
  <Application>Microsoft Office PowerPoint</Application>
  <PresentationFormat>On-screen Show (4:3)</PresentationFormat>
  <Paragraphs>61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Clarity</vt:lpstr>
      <vt:lpstr>Insmark Training Series   Insmark Webinar #10  Premium Financing System ® Wealthy and wise®</vt:lpstr>
      <vt:lpstr>Premium Financing System ®  Wealthy and wise® </vt:lpstr>
      <vt:lpstr>Illustrating the Power of Arbitrage </vt:lpstr>
      <vt:lpstr>Our Focus and Learning Objective:</vt:lpstr>
      <vt:lpstr>Sample Case Studies</vt:lpstr>
      <vt:lpstr>InsMark Support and Training Center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Insmark Webinar Series</dc:title>
  <dc:creator>dag@insmark.com</dc:creator>
  <cp:lastModifiedBy>Julie Nayeri</cp:lastModifiedBy>
  <cp:revision>73</cp:revision>
  <dcterms:created xsi:type="dcterms:W3CDTF">2023-08-03T13:03:08Z</dcterms:created>
  <dcterms:modified xsi:type="dcterms:W3CDTF">2025-04-29T16:09:19Z</dcterms:modified>
</cp:coreProperties>
</file>